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handoutMasterIdLst>
    <p:handoutMasterId r:id="rId26"/>
  </p:handoutMasterIdLst>
  <p:sldIdLst>
    <p:sldId id="269" r:id="rId2"/>
    <p:sldId id="270" r:id="rId3"/>
    <p:sldId id="271" r:id="rId4"/>
    <p:sldId id="272" r:id="rId5"/>
    <p:sldId id="275" r:id="rId6"/>
    <p:sldId id="273" r:id="rId7"/>
    <p:sldId id="276" r:id="rId8"/>
    <p:sldId id="290" r:id="rId9"/>
    <p:sldId id="277" r:id="rId10"/>
    <p:sldId id="278" r:id="rId11"/>
    <p:sldId id="279" r:id="rId12"/>
    <p:sldId id="280" r:id="rId13"/>
    <p:sldId id="281" r:id="rId14"/>
    <p:sldId id="29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4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9" autoAdjust="0"/>
    <p:restoredTop sz="97155" autoAdjust="0"/>
  </p:normalViewPr>
  <p:slideViewPr>
    <p:cSldViewPr>
      <p:cViewPr>
        <p:scale>
          <a:sx n="70" d="100"/>
          <a:sy n="70" d="100"/>
        </p:scale>
        <p:origin x="2144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C393-9A2B-45A2-8E4E-FAFA5413C1FC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945280F-DE53-48B1-9FB9-96A399166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7B00-BE02-4BB9-B9A5-D51D0D1A821E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0EB-6CA4-453F-8712-C339590DE03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16B-FB7D-484B-A659-F70C0EEA95A8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51BA-4196-46F7-BF5E-DE37F6712AD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8947-7A00-4A76-84B1-1B2119E03B78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91BFB3-8F1B-477F-B96F-8BA65B2D4AD3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0208CE1-DD55-4A43-A479-EF83A2DC398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DC1E-4DED-43A8-89C3-4163E3A75CBB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9-6755-46F5-BBCF-E571D7F311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A95-CF00-41A1-A420-966FC66619DA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E3C0-1208-4260-82C3-0EB04002719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CD8A93-8C14-4267-B95F-FE4BE0AB69DE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2DF6-5EF1-449D-8E8F-F40E7D2FC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897D-7D60-41CE-AECE-5AF4DAA0D447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0AA-1533-4548-8781-A6D0EAE276D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9950-C514-47F9-AEFE-38055CCEE8E4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6842-FEC9-453F-B6F7-7C945F3A2D7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572-3AEE-4103-AD61-E3B66B0BAB81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581-ADE3-4A40-91CB-711A776CAC2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5B0982-7648-47FF-97D6-16483483F3D5}" type="datetime1">
              <a:rPr lang="en-US" altLang="en-US" smtClean="0"/>
              <a:pPr/>
              <a:t>7/31/18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fa0rDF7zwM" TargetMode="External"/><Relationship Id="rId3" Type="http://schemas.openxmlformats.org/officeDocument/2006/relationships/hyperlink" Target="https://www.youtube.com/watch?v=QJjs60jsVy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r-health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0486D98-0B9B-4C4E-A25F-64BA4C5D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4800" cap="none" dirty="0" smtClean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2800" i="1" cap="none" dirty="0" smtClean="0">
                <a:latin typeface="Big Caslon Medium" charset="0"/>
                <a:ea typeface="Big Caslon Medium" charset="0"/>
                <a:cs typeface="Big Caslon Medium" charset="0"/>
              </a:rPr>
              <a:t>Prevention Through Education</a:t>
            </a:r>
            <a:endParaRPr lang="en-US" sz="2800" cap="none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655BBED-E65C-4B70-99E3-9318D4F249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62200" y="4572000"/>
            <a:ext cx="4572000" cy="3143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Big Caslon Medium" charset="0"/>
                <a:ea typeface="Big Caslon Medium" charset="0"/>
                <a:cs typeface="Big Caslon Medium" charset="0"/>
              </a:rPr>
              <a:t>         Outreach Training Session</a:t>
            </a:r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6" name="Picture 5" descr="https://static.wixstatic.com/media/bb5b63_c615d058e5644335aedd82253681e073~mv2_d_3300_2550_s_4_2.png/v1/fill/w_168,h_131,al_c,usm_0.66_1.00_0.01/bb5b63_c615d058e5644335aedd82253681e073~mv2_d_3300_2550_s_4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8100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Functions – Bile production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93976"/>
            <a:ext cx="41148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smtClean="0"/>
              <a:t>2 main functions :</a:t>
            </a:r>
          </a:p>
          <a:p>
            <a:pPr marL="914400" lvl="1" indent="-457200"/>
            <a:r>
              <a:rPr lang="en-US" dirty="0" smtClean="0"/>
              <a:t>Detergent that breaks up fats, helping you absorb nutrients. </a:t>
            </a:r>
            <a:endParaRPr lang="en-US" dirty="0"/>
          </a:p>
          <a:p>
            <a:pPr marL="914400" lvl="1" indent="-457200"/>
            <a:r>
              <a:rPr lang="en-US" dirty="0" smtClean="0"/>
              <a:t>Removes toxins from your body as waste products.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6750" y="2286000"/>
            <a:ext cx="301205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Functions – </a:t>
            </a:r>
            <a:r>
              <a:rPr lang="en-US" dirty="0" smtClean="0"/>
              <a:t>Immune Factors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43759"/>
            <a:ext cx="2962275" cy="1974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5955" y="2246493"/>
            <a:ext cx="3959738" cy="972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Immune factors protect </a:t>
            </a:r>
          </a:p>
          <a:p>
            <a:pPr>
              <a:buNone/>
            </a:pPr>
            <a:r>
              <a:rPr lang="en-US" dirty="0" smtClean="0"/>
              <a:t>you from reinfection.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251383"/>
            <a:ext cx="4719562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Also protect you from other </a:t>
            </a:r>
          </a:p>
          <a:p>
            <a:pPr>
              <a:buNone/>
            </a:pPr>
            <a:r>
              <a:rPr lang="en-US" dirty="0" smtClean="0"/>
              <a:t>germs and viruses you come </a:t>
            </a:r>
          </a:p>
          <a:p>
            <a:pPr>
              <a:buNone/>
            </a:pPr>
            <a:r>
              <a:rPr lang="en-US" dirty="0" smtClean="0"/>
              <a:t>into contact with.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162" y="4038600"/>
            <a:ext cx="3200400" cy="19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Functions – </a:t>
            </a:r>
            <a:r>
              <a:rPr lang="en-US" dirty="0" smtClean="0"/>
              <a:t>Hormones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751" y="2438400"/>
            <a:ext cx="500649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Produces hormones that </a:t>
            </a:r>
          </a:p>
          <a:p>
            <a:pPr>
              <a:buNone/>
            </a:pPr>
            <a:r>
              <a:rPr lang="en-US" dirty="0" smtClean="0"/>
              <a:t>aid in: </a:t>
            </a:r>
          </a:p>
          <a:p>
            <a:pPr>
              <a:buNone/>
            </a:pPr>
            <a:endParaRPr lang="en-US" dirty="0"/>
          </a:p>
          <a:p>
            <a:pPr marL="914400" lvl="1" indent="-457200"/>
            <a:r>
              <a:rPr lang="en-US" dirty="0" smtClean="0"/>
              <a:t>Stimulating body growth</a:t>
            </a:r>
          </a:p>
          <a:p>
            <a:pPr marL="914400" lvl="1" indent="-457200"/>
            <a:r>
              <a:rPr lang="en-US" dirty="0" smtClean="0"/>
              <a:t>Regulating blood pressure</a:t>
            </a:r>
          </a:p>
          <a:p>
            <a:pPr marL="914400" lvl="1" indent="-457200"/>
            <a:r>
              <a:rPr lang="en-US" dirty="0" smtClean="0"/>
              <a:t>Cell maintenance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3657600" cy="44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9758" y="1981200"/>
            <a:ext cx="7761049" cy="60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Your liver, is your </a:t>
            </a:r>
            <a:r>
              <a:rPr lang="en-US" b="1" dirty="0" smtClean="0"/>
              <a:t>guardian angel </a:t>
            </a:r>
            <a:r>
              <a:rPr lang="en-US" dirty="0" smtClean="0"/>
              <a:t>and internal </a:t>
            </a:r>
            <a:r>
              <a:rPr lang="en-US" b="1" dirty="0" smtClean="0"/>
              <a:t>chemical power plant </a:t>
            </a:r>
          </a:p>
          <a:p>
            <a:endParaRPr lang="en-US" dirty="0"/>
          </a:p>
          <a:p>
            <a:r>
              <a:rPr lang="en-US" dirty="0" smtClean="0"/>
              <a:t>Your </a:t>
            </a:r>
            <a:r>
              <a:rPr lang="en-US" b="1" dirty="0" smtClean="0"/>
              <a:t>liver cells</a:t>
            </a:r>
            <a:r>
              <a:rPr lang="en-US" dirty="0" smtClean="0"/>
              <a:t> are your </a:t>
            </a:r>
            <a:r>
              <a:rPr lang="en-US" b="1" dirty="0" smtClean="0"/>
              <a:t>employees</a:t>
            </a:r>
            <a:r>
              <a:rPr lang="en-US" dirty="0" smtClean="0"/>
              <a:t> in your power plant, the </a:t>
            </a:r>
            <a:r>
              <a:rPr lang="en-US" b="1" dirty="0" smtClean="0"/>
              <a:t>microchips</a:t>
            </a:r>
            <a:r>
              <a:rPr lang="en-US" dirty="0" smtClean="0"/>
              <a:t> in your cell phone. </a:t>
            </a:r>
          </a:p>
          <a:p>
            <a:endParaRPr lang="en-US" dirty="0"/>
          </a:p>
          <a:p>
            <a:r>
              <a:rPr lang="en-US" dirty="0" smtClean="0"/>
              <a:t>Everything you </a:t>
            </a:r>
            <a:r>
              <a:rPr lang="en-US" i="1" dirty="0" smtClean="0"/>
              <a:t>eat, breath, and absor</a:t>
            </a:r>
            <a:r>
              <a:rPr lang="en-US" dirty="0" smtClean="0"/>
              <a:t>b through your skin must be refined by your liver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– R </a:t>
            </a:r>
            <a:r>
              <a:rPr lang="en-US" dirty="0"/>
              <a:t>– </a:t>
            </a:r>
            <a:r>
              <a:rPr lang="en-US" dirty="0" smtClean="0"/>
              <a:t>Die: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=3fa0rDF7zwM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 Your Liver A Break:</a:t>
            </a:r>
          </a:p>
          <a:p>
            <a:pPr lvl="1"/>
            <a:r>
              <a:rPr lang="en-US" dirty="0">
                <a:hlinkClick r:id="rId3"/>
              </a:rPr>
              <a:t>https://www.youtube.com/watch?v=QJjs60jsVyE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harm your liver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9758" y="1981200"/>
            <a:ext cx="776104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Drugs, alcohol, hepatitis viruses, and excesses of unhealthy foods. </a:t>
            </a:r>
          </a:p>
          <a:p>
            <a:endParaRPr lang="en-US" dirty="0"/>
          </a:p>
          <a:p>
            <a:r>
              <a:rPr lang="en-US" dirty="0" smtClean="0"/>
              <a:t>Continued assault causes </a:t>
            </a:r>
          </a:p>
          <a:p>
            <a:pPr>
              <a:buNone/>
            </a:pPr>
            <a:r>
              <a:rPr lang="en-US" dirty="0" smtClean="0"/>
              <a:t>scar tissue buildup </a:t>
            </a:r>
          </a:p>
          <a:p>
            <a:pPr>
              <a:buNone/>
            </a:pPr>
            <a:r>
              <a:rPr lang="en-US" dirty="0" smtClean="0"/>
              <a:t>or </a:t>
            </a:r>
            <a:r>
              <a:rPr lang="en-US" i="1" dirty="0" smtClean="0"/>
              <a:t>cirrhosis. </a:t>
            </a:r>
          </a:p>
          <a:p>
            <a:endParaRPr lang="en-US" dirty="0"/>
          </a:p>
          <a:p>
            <a:r>
              <a:rPr lang="en-US" dirty="0" smtClean="0"/>
              <a:t>If you have too many dead liver cells and too few healthy ones, your liver will shut down.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4316" y="2514600"/>
            <a:ext cx="4024884" cy="26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drugs are chemicals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9758" y="1981200"/>
            <a:ext cx="7761049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All drugs are made up of chemicals. </a:t>
            </a:r>
          </a:p>
          <a:p>
            <a:endParaRPr lang="en-US" dirty="0"/>
          </a:p>
          <a:p>
            <a:r>
              <a:rPr lang="en-US" dirty="0" smtClean="0"/>
              <a:t>Whether over-the-counter, </a:t>
            </a:r>
          </a:p>
          <a:p>
            <a:pPr>
              <a:buNone/>
            </a:pPr>
            <a:r>
              <a:rPr lang="en-US" dirty="0"/>
              <a:t>o</a:t>
            </a:r>
            <a:r>
              <a:rPr lang="en-US" dirty="0" smtClean="0"/>
              <a:t>r illicit, mixing and matching </a:t>
            </a:r>
          </a:p>
          <a:p>
            <a:pPr>
              <a:buNone/>
            </a:pPr>
            <a:r>
              <a:rPr lang="en-US" dirty="0" smtClean="0"/>
              <a:t>drugs can kill liver cells. </a:t>
            </a:r>
          </a:p>
          <a:p>
            <a:endParaRPr lang="en-US" dirty="0"/>
          </a:p>
          <a:p>
            <a:r>
              <a:rPr lang="en-US" dirty="0" smtClean="0"/>
              <a:t>Be mindful of overwhelming </a:t>
            </a:r>
          </a:p>
          <a:p>
            <a:pPr>
              <a:buNone/>
            </a:pPr>
            <a:r>
              <a:rPr lang="en-US" dirty="0"/>
              <a:t>y</a:t>
            </a:r>
            <a:r>
              <a:rPr lang="en-US" dirty="0" smtClean="0"/>
              <a:t>our hardworking liver cells.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56042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liver is your engine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127488" y="638151"/>
            <a:ext cx="7761049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7958" y="1973350"/>
            <a:ext cx="1684723" cy="1327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379" y="2065758"/>
            <a:ext cx="1905000" cy="1335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5099" y="236274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92891" y="3653669"/>
            <a:ext cx="8487003" cy="193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mindful of what you are feeding your body’s engine.</a:t>
            </a:r>
          </a:p>
          <a:p>
            <a:endParaRPr lang="en-US" dirty="0"/>
          </a:p>
          <a:p>
            <a:r>
              <a:rPr lang="en-US" dirty="0" smtClean="0"/>
              <a:t>Excess carbohydrates and sugars are stored as fats </a:t>
            </a:r>
          </a:p>
          <a:p>
            <a:pPr>
              <a:buNone/>
            </a:pPr>
            <a:r>
              <a:rPr lang="en-US" dirty="0" smtClean="0"/>
              <a:t>in the liver and other areas of the body. </a:t>
            </a:r>
          </a:p>
        </p:txBody>
      </p:sp>
    </p:spTree>
    <p:extLst>
      <p:ext uri="{BB962C8B-B14F-4D97-AF65-F5344CB8AC3E}">
        <p14:creationId xmlns:p14="http://schemas.microsoft.com/office/powerpoint/2010/main" val="17344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Obesity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127488" y="638151"/>
            <a:ext cx="7761049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59" y="1886182"/>
            <a:ext cx="7225952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 6 US citizens has a fatty liver, a precursor </a:t>
            </a:r>
          </a:p>
          <a:p>
            <a:pPr>
              <a:buNone/>
            </a:pPr>
            <a:r>
              <a:rPr lang="en-US" dirty="0" smtClean="0"/>
              <a:t>  to cirrhosis, and possibly liver cancer.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Warning: If your waist measure is: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&gt;35 inches for Women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&gt;40 inches for Men </a:t>
            </a:r>
          </a:p>
          <a:p>
            <a:pPr>
              <a:buNone/>
            </a:pPr>
            <a:endParaRPr lang="en-US" dirty="0"/>
          </a:p>
          <a:p>
            <a:pPr marL="457200" indent="-457200"/>
            <a:r>
              <a:rPr lang="en-US" dirty="0" smtClean="0"/>
              <a:t>It</a:t>
            </a:r>
            <a:r>
              <a:rPr lang="uk-UA" dirty="0" smtClean="0"/>
              <a:t>’</a:t>
            </a:r>
            <a:r>
              <a:rPr lang="en-US" dirty="0" smtClean="0"/>
              <a:t>s up to you to take charge of what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you feed your engine.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575" y="2065902"/>
            <a:ext cx="2094466" cy="40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155077"/>
            <a:ext cx="5375959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The liver can effectively process: </a:t>
            </a:r>
          </a:p>
          <a:p>
            <a:pPr lvl="1">
              <a:buNone/>
            </a:pPr>
            <a:r>
              <a:rPr lang="en-US" dirty="0" smtClean="0"/>
              <a:t>2 drinks/day for Men</a:t>
            </a:r>
          </a:p>
          <a:p>
            <a:pPr lvl="1">
              <a:buNone/>
            </a:pPr>
            <a:r>
              <a:rPr lang="en-US" dirty="0" smtClean="0"/>
              <a:t>1 drink/day for Women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938" y="4495800"/>
            <a:ext cx="5904180" cy="193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Drinking excessively can overwhelm </a:t>
            </a:r>
          </a:p>
          <a:p>
            <a:pPr>
              <a:buNone/>
            </a:pPr>
            <a:r>
              <a:rPr lang="en-US" dirty="0" smtClean="0"/>
              <a:t>   liver cells, and cause toxins to build </a:t>
            </a:r>
          </a:p>
          <a:p>
            <a:pPr>
              <a:buNone/>
            </a:pPr>
            <a:r>
              <a:rPr lang="en-US" dirty="0" smtClean="0"/>
              <a:t>   up in the body.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121" y="4495800"/>
            <a:ext cx="268981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918" y="1970112"/>
            <a:ext cx="2926168" cy="19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Big Caslon Medium" charset="0"/>
                <a:cs typeface="Big Caslon Medium" charset="0"/>
              </a:rPr>
              <a:t>About us </a:t>
            </a:r>
            <a:endParaRPr lang="en-US" dirty="0">
              <a:ea typeface="Big Caslon Medium" charset="0"/>
              <a:cs typeface="Big Caslon Medium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latin typeface="Arial" pitchFamily="34" charset="0"/>
                <a:ea typeface="Big Caslon Medium" charset="0"/>
                <a:cs typeface="Arial" pitchFamily="34" charset="0"/>
              </a:rPr>
              <a:t>The Liver Health Initiative is a </a:t>
            </a:r>
            <a:r>
              <a:rPr lang="en-US" sz="24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501(c)(3) </a:t>
            </a:r>
            <a:r>
              <a:rPr lang="en-US" sz="2400" i="1" dirty="0">
                <a:latin typeface="Arial" pitchFamily="34" charset="0"/>
                <a:ea typeface="Big Caslon Medium" charset="0"/>
                <a:cs typeface="Arial" pitchFamily="34" charset="0"/>
              </a:rPr>
              <a:t>organization dedicated to promoting healthy food and lifestyle behaviors and prevention of liver related diseases through multifaceted </a:t>
            </a:r>
            <a:r>
              <a:rPr lang="en-US" sz="24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liver </a:t>
            </a:r>
            <a:r>
              <a:rPr lang="en-US" sz="2400" i="1" dirty="0">
                <a:latin typeface="Arial" pitchFamily="34" charset="0"/>
                <a:ea typeface="Big Caslon Medium" charset="0"/>
                <a:cs typeface="Arial" pitchFamily="34" charset="0"/>
              </a:rPr>
              <a:t>health education programs</a:t>
            </a:r>
            <a:r>
              <a:rPr lang="en-US" sz="24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.</a:t>
            </a:r>
          </a:p>
          <a:p>
            <a:endParaRPr lang="en-US" sz="2400" i="1" dirty="0" smtClean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Thelma King Thiel, RN, BA  -  Co-founder </a:t>
            </a:r>
          </a:p>
          <a:p>
            <a:endParaRPr lang="en-US" sz="2400" dirty="0" smtClean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ea typeface="Big Caslon Medium" charset="0"/>
                <a:cs typeface="Arial" pitchFamily="34" charset="0"/>
              </a:rPr>
              <a:t>Malki</a:t>
            </a: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Big Caslon Medium" charset="0"/>
                <a:cs typeface="Arial" pitchFamily="34" charset="0"/>
              </a:rPr>
              <a:t>Manukulasuriya</a:t>
            </a: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 – Co-founder </a:t>
            </a:r>
          </a:p>
          <a:p>
            <a:endParaRPr lang="en-US" sz="1800" i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skin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932633"/>
            <a:ext cx="827822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Breaks in the skin can allow germs and viruses to </a:t>
            </a:r>
          </a:p>
          <a:p>
            <a:pPr>
              <a:buNone/>
            </a:pPr>
            <a:r>
              <a:rPr lang="en-US" dirty="0" smtClean="0"/>
              <a:t>travel to your liver.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Warning: IV drugs, tattoos, body piercings,</a:t>
            </a:r>
          </a:p>
          <a:p>
            <a:pPr>
              <a:buNone/>
            </a:pPr>
            <a:r>
              <a:rPr lang="en-US" dirty="0" smtClean="0"/>
              <a:t> razors, and even manicures can leave you vulnerable </a:t>
            </a:r>
          </a:p>
          <a:p>
            <a:pPr>
              <a:buNone/>
            </a:pPr>
            <a:r>
              <a:rPr lang="en-US" dirty="0" smtClean="0"/>
              <a:t> to hepatitis and other viruses.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716" y="5092124"/>
            <a:ext cx="1524000" cy="1292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1908" y="5050958"/>
            <a:ext cx="2047899" cy="1375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825733"/>
            <a:ext cx="1492250" cy="177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0874" y="4987076"/>
            <a:ext cx="1789363" cy="12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in Toxins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300228"/>
            <a:ext cx="5699830" cy="193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Fumes of any kind can cause liver</a:t>
            </a:r>
          </a:p>
          <a:p>
            <a:pPr>
              <a:buNone/>
            </a:pPr>
            <a:r>
              <a:rPr lang="en-US" dirty="0" smtClean="0"/>
              <a:t>   damage (smoke, detergents, </a:t>
            </a:r>
          </a:p>
          <a:p>
            <a:pPr>
              <a:buNone/>
            </a:pPr>
            <a:r>
              <a:rPr lang="en-US" dirty="0" smtClean="0"/>
              <a:t>   paint thinner, disinfectants, aerosol </a:t>
            </a:r>
          </a:p>
          <a:p>
            <a:pPr>
              <a:buNone/>
            </a:pPr>
            <a:r>
              <a:rPr lang="en-US" dirty="0" smtClean="0"/>
              <a:t>   sprays etc.)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08643"/>
            <a:ext cx="7458388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dirty="0"/>
              <a:t>Over time, the combination of toxins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breathed </a:t>
            </a:r>
            <a:r>
              <a:rPr lang="en-US" dirty="0"/>
              <a:t>in </a:t>
            </a:r>
            <a:r>
              <a:rPr lang="en-US" dirty="0" smtClean="0"/>
              <a:t>can </a:t>
            </a:r>
            <a:r>
              <a:rPr lang="en-US" dirty="0"/>
              <a:t>cause liver damage,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or </a:t>
            </a:r>
            <a:r>
              <a:rPr lang="en-US" dirty="0"/>
              <a:t>further damage an already </a:t>
            </a:r>
            <a:r>
              <a:rPr lang="en-US" dirty="0" smtClean="0"/>
              <a:t>compromised </a:t>
            </a:r>
            <a:r>
              <a:rPr lang="en-US" dirty="0"/>
              <a:t>liver.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3178" y="3621227"/>
            <a:ext cx="2296633" cy="1777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1565" y="2093976"/>
            <a:ext cx="2839857" cy="15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86" y="228600"/>
            <a:ext cx="7772400" cy="1609344"/>
          </a:xfrm>
        </p:spPr>
        <p:txBody>
          <a:bodyPr/>
          <a:lstStyle/>
          <a:p>
            <a:r>
              <a:rPr lang="en-US" dirty="0" smtClean="0"/>
              <a:t>Final Takeaways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3431" y="1676400"/>
            <a:ext cx="7956665" cy="4622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1. Your liver processes everything you </a:t>
            </a:r>
            <a:r>
              <a:rPr lang="en-US" sz="2400" b="1" i="1" dirty="0" smtClean="0"/>
              <a:t>eat, breathe, </a:t>
            </a:r>
          </a:p>
          <a:p>
            <a:pPr>
              <a:spcAft>
                <a:spcPts val="600"/>
              </a:spcAft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and absorb</a:t>
            </a:r>
            <a:r>
              <a:rPr lang="en-US" sz="2400" dirty="0" smtClean="0"/>
              <a:t> through your skin.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2. It aids in </a:t>
            </a:r>
            <a:r>
              <a:rPr lang="en-US" sz="2400" i="1" dirty="0" smtClean="0"/>
              <a:t>digestion, nutrient absorption, creation of </a:t>
            </a:r>
          </a:p>
          <a:p>
            <a:pPr>
              <a:spcAft>
                <a:spcPts val="600"/>
              </a:spcAft>
              <a:buNone/>
            </a:pPr>
            <a:r>
              <a:rPr lang="en-US" sz="2400" i="1" dirty="0" smtClean="0"/>
              <a:t>    immune factors, clotting factors, and hormones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3. Liver cell death is called </a:t>
            </a:r>
            <a:r>
              <a:rPr lang="en-US" sz="2400" i="1" dirty="0" smtClean="0"/>
              <a:t>cirrhosis</a:t>
            </a:r>
            <a:r>
              <a:rPr lang="en-US" sz="2400" dirty="0"/>
              <a:t> </a:t>
            </a:r>
            <a:r>
              <a:rPr lang="en-US" sz="2400" dirty="0" smtClean="0"/>
              <a:t>– can lead to cancer.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4. Your liver is a </a:t>
            </a:r>
            <a:r>
              <a:rPr lang="en-US" sz="2400" b="1" dirty="0" smtClean="0"/>
              <a:t>non-complaining organ </a:t>
            </a:r>
            <a:r>
              <a:rPr lang="en-US" sz="2400" dirty="0" smtClean="0"/>
              <a:t>– it can’t warn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you of trouble until the damage is far advanced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5. It is </a:t>
            </a:r>
            <a:r>
              <a:rPr lang="en-US" sz="2400" u="sng" dirty="0" smtClean="0"/>
              <a:t>up to you </a:t>
            </a:r>
            <a:r>
              <a:rPr lang="en-US" sz="2400" dirty="0" smtClean="0"/>
              <a:t>to take responsibility for your liver’s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health and your life itself. </a:t>
            </a:r>
          </a:p>
        </p:txBody>
      </p:sp>
    </p:spTree>
    <p:extLst>
      <p:ext uri="{BB962C8B-B14F-4D97-AF65-F5344CB8AC3E}">
        <p14:creationId xmlns:p14="http://schemas.microsoft.com/office/powerpoint/2010/main" val="13448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765FE-5DC8-4FFF-A1C7-4CC710B3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Big Caslon Medium" charset="0"/>
                <a:cs typeface="Big Caslon Medium" charset="0"/>
              </a:rPr>
              <a:t>Next Steps </a:t>
            </a:r>
            <a:endParaRPr lang="en-US" dirty="0">
              <a:ea typeface="Big Caslon Medium" charset="0"/>
              <a:cs typeface="Big Caslon Medium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FD893-57C4-4127-A79D-AC2307C2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ig Caslon Medium" charset="0"/>
                <a:ea typeface="Big Caslon Medium" charset="0"/>
                <a:cs typeface="Big Caslon Medium" charset="0"/>
              </a:rPr>
              <a:t>Ending Questionnaire </a:t>
            </a:r>
          </a:p>
          <a:p>
            <a:endParaRPr lang="en-US" sz="24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2400" dirty="0" smtClean="0">
                <a:latin typeface="Big Caslon Medium" charset="0"/>
                <a:ea typeface="Big Caslon Medium" charset="0"/>
                <a:cs typeface="Big Caslon Medium" charset="0"/>
              </a:rPr>
              <a:t>Target Audiences to Reach?</a:t>
            </a:r>
          </a:p>
          <a:p>
            <a:endParaRPr lang="en-US" sz="24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en-US" sz="2400" dirty="0" smtClean="0">
                <a:latin typeface="Big Caslon Medium" charset="0"/>
                <a:ea typeface="Big Caslon Medium" charset="0"/>
                <a:cs typeface="Big Caslon Medium" charset="0"/>
              </a:rPr>
              <a:t>Suggestions &amp; Ideas? </a:t>
            </a:r>
          </a:p>
          <a:p>
            <a:endParaRPr lang="en-US" sz="24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ctr">
              <a:buNone/>
            </a:pPr>
            <a:r>
              <a:rPr lang="en-US" sz="2400" u="sng" dirty="0" smtClean="0">
                <a:solidFill>
                  <a:srgbClr val="002060"/>
                </a:solidFill>
                <a:latin typeface="Big Caslon Medium" charset="0"/>
                <a:ea typeface="Big Caslon Medium" charset="0"/>
                <a:cs typeface="Big Caslon Medium" charset="0"/>
                <a:hlinkClick r:id="rId2"/>
              </a:rPr>
              <a:t>www.Liver-Health.org</a:t>
            </a:r>
            <a:endParaRPr lang="en-US" sz="2400" u="sng" dirty="0" smtClean="0">
              <a:solidFill>
                <a:srgbClr val="002060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Big Caslon Medium" charset="0"/>
                <a:cs typeface="Big Caslon Medium" charset="0"/>
              </a:rPr>
              <a:t>The problem </a:t>
            </a:r>
            <a:endParaRPr lang="en-US" dirty="0">
              <a:ea typeface="Big Caslon Medium" charset="0"/>
              <a:cs typeface="Big Caslon Medium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AFC74-2DAB-4FF2-A66B-288CACB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Obesity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Hepatitis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Drug &amp; Alcohol Misuse/Abuse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Opioid Epidemic, Start Talking Maryland Act</a:t>
            </a:r>
            <a:endParaRPr lang="en-US" sz="2400" dirty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>
                <a:latin typeface="Arial" pitchFamily="34" charset="0"/>
                <a:ea typeface="Big Caslon Medium" charset="0"/>
                <a:cs typeface="Arial" pitchFamily="34" charset="0"/>
              </a:rPr>
              <a:t>Diabetes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>
                <a:latin typeface="Arial" pitchFamily="34" charset="0"/>
                <a:ea typeface="Big Caslon Medium" charset="0"/>
                <a:cs typeface="Arial" pitchFamily="34" charset="0"/>
              </a:rPr>
              <a:t>High Cholesterol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>
                <a:latin typeface="Arial" pitchFamily="34" charset="0"/>
                <a:ea typeface="Big Caslon Medium" charset="0"/>
                <a:cs typeface="Arial" pitchFamily="34" charset="0"/>
              </a:rPr>
              <a:t>Fatty Liver </a:t>
            </a:r>
            <a:endParaRPr lang="en-US" sz="2400" dirty="0" smtClean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Atherosclerosis</a:t>
            </a:r>
            <a:endParaRPr lang="en-US" sz="2400" dirty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is-IS" sz="2400" dirty="0" smtClean="0">
                <a:solidFill>
                  <a:schemeClr val="accent2"/>
                </a:solidFill>
                <a:latin typeface="Arial" pitchFamily="34" charset="0"/>
                <a:ea typeface="Big Caslon Medium" charset="0"/>
                <a:cs typeface="Arial" pitchFamily="34" charset="0"/>
              </a:rPr>
              <a:t>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is-IS" sz="2800" dirty="0" smtClean="0">
                <a:solidFill>
                  <a:schemeClr val="accent2"/>
                </a:solidFill>
                <a:latin typeface="Big Caslon Medium" charset="0"/>
                <a:ea typeface="Big Caslon Medium" charset="0"/>
                <a:cs typeface="Big Caslon Medium" charset="0"/>
              </a:rPr>
              <a:t>            *All liver related and preventable</a:t>
            </a:r>
            <a:endParaRPr lang="en-US" sz="2600" dirty="0" smtClean="0">
              <a:solidFill>
                <a:schemeClr val="accent2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Big Caslon Medium" charset="0"/>
                <a:cs typeface="Big Caslon Medium" charset="0"/>
              </a:rPr>
              <a:t>The approach</a:t>
            </a:r>
            <a:endParaRPr lang="en-US" dirty="0">
              <a:ea typeface="Big Caslon Medium" charset="0"/>
              <a:cs typeface="Big Caslon Medium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88E470-4D18-4400-AE5B-F1B78BA4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Liver Health Education – Missing Link </a:t>
            </a:r>
          </a:p>
          <a:p>
            <a:pPr lvl="1"/>
            <a:endParaRPr lang="en-US" sz="2400" dirty="0" smtClean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Developing healthy behaviors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Empowering children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Avoid liver damaging activities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Building self esteem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Act on what they’ve learned </a:t>
            </a:r>
          </a:p>
          <a:p>
            <a:pPr lvl="1">
              <a:buNone/>
            </a:pPr>
            <a:endParaRPr lang="en-US" sz="26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sz="28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Big Caslon Medium" charset="0"/>
                <a:cs typeface="Big Caslon Medium" charset="0"/>
              </a:rPr>
              <a:t>About the Liver </a:t>
            </a:r>
            <a:endParaRPr lang="en-US" dirty="0">
              <a:ea typeface="Big Caslon Medium" charset="0"/>
              <a:cs typeface="Big Caslon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050792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Size of a football, tucked up under the right side of the ribs for protection </a:t>
            </a:r>
          </a:p>
          <a:p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Functions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Energy 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Digestion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Clotting Factors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Immune Factors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Hormones 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Bone and Muscle Development</a:t>
            </a:r>
          </a:p>
          <a:p>
            <a:pPr lvl="1"/>
            <a:r>
              <a:rPr lang="en-US" sz="2400" dirty="0" smtClean="0">
                <a:latin typeface="Arial" pitchFamily="34" charset="0"/>
                <a:ea typeface="Big Caslon Medium" charset="0"/>
                <a:cs typeface="Arial" pitchFamily="34" charset="0"/>
              </a:rPr>
              <a:t>Controls Cholesterol  </a:t>
            </a:r>
            <a:endParaRPr lang="en-US" sz="2400" dirty="0">
              <a:latin typeface="Arial" pitchFamily="34" charset="0"/>
              <a:ea typeface="Big Caslon Medium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3140350" cy="17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Big Caslon Medium" charset="0"/>
                <a:cs typeface="Big Caslon Medium" charset="0"/>
              </a:rPr>
              <a:t>Methods </a:t>
            </a:r>
            <a:endParaRPr lang="en-US" dirty="0">
              <a:ea typeface="Big Caslon Medium" charset="0"/>
              <a:cs typeface="Big Caslon Medium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262635-0730-4040-88A7-C9E553A5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ea typeface="Big Caslon Medium" charset="0"/>
                <a:cs typeface="Arial" pitchFamily="34" charset="0"/>
              </a:rPr>
              <a:t>Quick and easy, relatable messages </a:t>
            </a:r>
          </a:p>
          <a:p>
            <a:r>
              <a:rPr lang="en-US" sz="2800" dirty="0" smtClean="0">
                <a:latin typeface="Arial" pitchFamily="34" charset="0"/>
                <a:ea typeface="Big Caslon Medium" charset="0"/>
                <a:cs typeface="Arial" pitchFamily="34" charset="0"/>
              </a:rPr>
              <a:t>Story-telling approach </a:t>
            </a:r>
          </a:p>
          <a:p>
            <a:pPr lvl="1"/>
            <a:r>
              <a:rPr lang="en-US" sz="2200" dirty="0">
                <a:latin typeface="Arial" pitchFamily="34" charset="0"/>
                <a:ea typeface="Big Caslon Medium" charset="0"/>
                <a:cs typeface="Arial" pitchFamily="34" charset="0"/>
              </a:rPr>
              <a:t>“apple-energy</a:t>
            </a:r>
            <a:r>
              <a:rPr lang="en-US" sz="2200" dirty="0" smtClean="0">
                <a:latin typeface="Arial" pitchFamily="34" charset="0"/>
                <a:ea typeface="Big Caslon Medium" charset="0"/>
                <a:cs typeface="Arial" pitchFamily="34" charset="0"/>
              </a:rPr>
              <a:t>”</a:t>
            </a:r>
          </a:p>
          <a:p>
            <a:pPr lvl="1"/>
            <a:r>
              <a:rPr lang="en-US" sz="2200" dirty="0" smtClean="0">
                <a:latin typeface="Arial" pitchFamily="34" charset="0"/>
                <a:ea typeface="Big Caslon Medium" charset="0"/>
                <a:cs typeface="Arial" pitchFamily="34" charset="0"/>
              </a:rPr>
              <a:t>“man with a crowbar”</a:t>
            </a:r>
          </a:p>
          <a:p>
            <a:pPr lvl="1">
              <a:buNone/>
            </a:pPr>
            <a:endParaRPr lang="en-US" sz="2600" dirty="0" smtClean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ea typeface="Big Caslon Medium" charset="0"/>
                <a:cs typeface="Arial" pitchFamily="34" charset="0"/>
              </a:rPr>
              <a:t>Memorable analogies</a:t>
            </a:r>
          </a:p>
          <a:p>
            <a:pPr lvl="1"/>
            <a:r>
              <a:rPr lang="en-US" sz="2200" dirty="0" smtClean="0">
                <a:latin typeface="Arial" pitchFamily="34" charset="0"/>
                <a:ea typeface="Big Caslon Medium" charset="0"/>
                <a:cs typeface="Arial" pitchFamily="34" charset="0"/>
              </a:rPr>
              <a:t>“engine in your car” </a:t>
            </a:r>
          </a:p>
          <a:p>
            <a:pPr lvl="1"/>
            <a:r>
              <a:rPr lang="en-US" sz="2200" dirty="0" smtClean="0">
                <a:latin typeface="Arial" pitchFamily="34" charset="0"/>
                <a:ea typeface="Big Caslon Medium" charset="0"/>
                <a:cs typeface="Arial" pitchFamily="34" charset="0"/>
              </a:rPr>
              <a:t>AEIOU vowels </a:t>
            </a:r>
          </a:p>
          <a:p>
            <a:pPr lvl="1"/>
            <a:r>
              <a:rPr lang="en-US" sz="2200" dirty="0" smtClean="0">
                <a:latin typeface="Arial" pitchFamily="34" charset="0"/>
                <a:ea typeface="Big Caslon Medium" charset="0"/>
                <a:cs typeface="Arial" pitchFamily="34" charset="0"/>
              </a:rPr>
              <a:t>Santa Claus’s Helpers </a:t>
            </a:r>
          </a:p>
          <a:p>
            <a:pPr lvl="1"/>
            <a:endParaRPr lang="en-US" sz="2200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sz="28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819400"/>
            <a:ext cx="37338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28194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Teaching Tools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1" dirty="0" smtClean="0">
              <a:latin typeface="Arial" pitchFamily="34" charset="0"/>
              <a:ea typeface="Big Caslon Medium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sz="18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Olivia &amp; Oliver: Meet Your Miraculous Liver Coloring Book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sz="18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Get To Know Me Brochure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sz="18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Numerous DVDs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sz="18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Curriculum Teaching Guidelines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sz="1800" i="1" dirty="0" smtClean="0">
                <a:latin typeface="Arial" pitchFamily="34" charset="0"/>
                <a:ea typeface="Big Caslon Medium" charset="0"/>
                <a:cs typeface="Arial" pitchFamily="34" charset="0"/>
              </a:rPr>
              <a:t>Motivational Sound Bites </a:t>
            </a:r>
            <a:endParaRPr lang="en-US" sz="1800" i="1" dirty="0">
              <a:latin typeface="Arial" pitchFamily="34" charset="0"/>
              <a:ea typeface="Big Caslon Medium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Functions – energy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1862" y="3124200"/>
            <a:ext cx="4969329" cy="278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093976"/>
            <a:ext cx="365760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smtClean="0"/>
              <a:t>Gives you energy to get out of bed in the morning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Bile helps you absorb nutrients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Liver Functions – Controls Cholesterol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Liver is responsible for production and excretion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 cholesterol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holeste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819400"/>
            <a:ext cx="3809524" cy="2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Functions – </a:t>
            </a:r>
            <a:r>
              <a:rPr lang="en-US" dirty="0" smtClean="0"/>
              <a:t>Clotting Factors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726" y="4323824"/>
            <a:ext cx="3815644" cy="171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91000"/>
            <a:ext cx="2972582" cy="1982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609" y="2081944"/>
            <a:ext cx="685878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 produces “sticky” clotting factors.</a:t>
            </a:r>
          </a:p>
          <a:p>
            <a:endParaRPr lang="en-US" dirty="0"/>
          </a:p>
          <a:p>
            <a:r>
              <a:rPr lang="en-US" dirty="0" smtClean="0"/>
              <a:t>Ensures that you don’t bleed out from minor scrapes.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5732</TotalTime>
  <Words>791</Words>
  <Application>Microsoft Macintosh PowerPoint</Application>
  <PresentationFormat>On-screen Show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Big Caslon Medium</vt:lpstr>
      <vt:lpstr>Calibri</vt:lpstr>
      <vt:lpstr>Rockwell</vt:lpstr>
      <vt:lpstr>Rockwell Condensed</vt:lpstr>
      <vt:lpstr>Rockwell Extra Bold</vt:lpstr>
      <vt:lpstr>Wingdings</vt:lpstr>
      <vt:lpstr>Wood Type</vt:lpstr>
      <vt:lpstr>        Prevention Through Education</vt:lpstr>
      <vt:lpstr>About us </vt:lpstr>
      <vt:lpstr>The problem </vt:lpstr>
      <vt:lpstr>The approach</vt:lpstr>
      <vt:lpstr>About the Liver </vt:lpstr>
      <vt:lpstr>Methods </vt:lpstr>
      <vt:lpstr>Liver Functions – energy </vt:lpstr>
      <vt:lpstr>Liver Functions – Controls Cholesterol</vt:lpstr>
      <vt:lpstr>Liver Functions – Clotting Factors </vt:lpstr>
      <vt:lpstr>Liver Functions – Bile production</vt:lpstr>
      <vt:lpstr>Liver Functions – Immune Factors </vt:lpstr>
      <vt:lpstr>Liver Functions – Hormones </vt:lpstr>
      <vt:lpstr>Highlights </vt:lpstr>
      <vt:lpstr>Videos </vt:lpstr>
      <vt:lpstr>Things that harm your liver </vt:lpstr>
      <vt:lpstr>All drugs are chemicals</vt:lpstr>
      <vt:lpstr>Your liver is your engine</vt:lpstr>
      <vt:lpstr>Consider Obesity </vt:lpstr>
      <vt:lpstr>alcohol </vt:lpstr>
      <vt:lpstr>your skin </vt:lpstr>
      <vt:lpstr>Breathing in Toxins </vt:lpstr>
      <vt:lpstr>Final Takeaways </vt:lpstr>
      <vt:lpstr>Next Steps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**add logo** Prevention Through Education</dc:title>
  <dc:creator>malkihdsm@gmail.com</dc:creator>
  <cp:lastModifiedBy>malkihdsm@gmail.com</cp:lastModifiedBy>
  <cp:revision>34</cp:revision>
  <dcterms:created xsi:type="dcterms:W3CDTF">2018-01-04T13:40:27Z</dcterms:created>
  <dcterms:modified xsi:type="dcterms:W3CDTF">2018-08-01T03:33:58Z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